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41</c:v>
                </c:pt>
                <c:pt idx="2">
                  <c:v>50</c:v>
                </c:pt>
                <c:pt idx="3">
                  <c:v>47</c:v>
                </c:pt>
                <c:pt idx="4">
                  <c:v>40</c:v>
                </c:pt>
                <c:pt idx="5">
                  <c:v>46</c:v>
                </c:pt>
                <c:pt idx="6">
                  <c:v>44</c:v>
                </c:pt>
                <c:pt idx="7">
                  <c:v>42</c:v>
                </c:pt>
                <c:pt idx="8">
                  <c:v>44</c:v>
                </c:pt>
                <c:pt idx="9">
                  <c:v>45</c:v>
                </c:pt>
                <c:pt idx="10">
                  <c:v>46</c:v>
                </c:pt>
                <c:pt idx="11">
                  <c:v>43</c:v>
                </c:pt>
                <c:pt idx="12">
                  <c:v>40</c:v>
                </c:pt>
                <c:pt idx="13">
                  <c:v>45</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35</c:v>
                </c:pt>
                <c:pt idx="2">
                  <c:v>29</c:v>
                </c:pt>
                <c:pt idx="3">
                  <c:v>31</c:v>
                </c:pt>
                <c:pt idx="4">
                  <c:v>28</c:v>
                </c:pt>
                <c:pt idx="5">
                  <c:v>29</c:v>
                </c:pt>
                <c:pt idx="6">
                  <c:v>32</c:v>
                </c:pt>
                <c:pt idx="7">
                  <c:v>29</c:v>
                </c:pt>
                <c:pt idx="8">
                  <c:v>31</c:v>
                </c:pt>
                <c:pt idx="9">
                  <c:v>28</c:v>
                </c:pt>
                <c:pt idx="10">
                  <c:v>32</c:v>
                </c:pt>
                <c:pt idx="11">
                  <c:v>30</c:v>
                </c:pt>
                <c:pt idx="12">
                  <c:v>29</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44</c:v>
                </c:pt>
                <c:pt idx="2">
                  <c:v>45</c:v>
                </c:pt>
                <c:pt idx="3">
                  <c:v>50</c:v>
                </c:pt>
                <c:pt idx="4">
                  <c:v>49</c:v>
                </c:pt>
                <c:pt idx="5">
                  <c:v>45</c:v>
                </c:pt>
                <c:pt idx="6">
                  <c:v>43</c:v>
                </c:pt>
                <c:pt idx="7">
                  <c:v>47</c:v>
                </c:pt>
                <c:pt idx="8">
                  <c:v>44</c:v>
                </c:pt>
                <c:pt idx="9">
                  <c:v>50</c:v>
                </c:pt>
                <c:pt idx="10">
                  <c:v>47</c:v>
                </c:pt>
                <c:pt idx="11">
                  <c:v>45</c:v>
                </c:pt>
                <c:pt idx="12">
                  <c:v>45</c:v>
                </c:pt>
                <c:pt idx="13">
                  <c:v>41</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31</c:v>
                </c:pt>
                <c:pt idx="2">
                  <c:v>27</c:v>
                </c:pt>
                <c:pt idx="3">
                  <c:v>33</c:v>
                </c:pt>
                <c:pt idx="4">
                  <c:v>28</c:v>
                </c:pt>
                <c:pt idx="5">
                  <c:v>34</c:v>
                </c:pt>
                <c:pt idx="6">
                  <c:v>30</c:v>
                </c:pt>
                <c:pt idx="7">
                  <c:v>25</c:v>
                </c:pt>
                <c:pt idx="8">
                  <c:v>29</c:v>
                </c:pt>
                <c:pt idx="9">
                  <c:v>26</c:v>
                </c:pt>
                <c:pt idx="10">
                  <c:v>34</c:v>
                </c:pt>
                <c:pt idx="11">
                  <c:v>35</c:v>
                </c:pt>
                <c:pt idx="12">
                  <c:v>28</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48</c:v>
                </c:pt>
                <c:pt idx="2">
                  <c:v>43</c:v>
                </c:pt>
                <c:pt idx="3">
                  <c:v>40</c:v>
                </c:pt>
                <c:pt idx="4">
                  <c:v>47</c:v>
                </c:pt>
                <c:pt idx="5">
                  <c:v>50</c:v>
                </c:pt>
                <c:pt idx="6">
                  <c:v>42</c:v>
                </c:pt>
                <c:pt idx="7">
                  <c:v>42</c:v>
                </c:pt>
                <c:pt idx="8">
                  <c:v>43</c:v>
                </c:pt>
                <c:pt idx="9">
                  <c:v>44</c:v>
                </c:pt>
                <c:pt idx="10">
                  <c:v>45</c:v>
                </c:pt>
                <c:pt idx="11">
                  <c:v>46</c:v>
                </c:pt>
                <c:pt idx="12">
                  <c:v>50</c:v>
                </c:pt>
                <c:pt idx="13">
                  <c:v>45</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31</c:v>
                </c:pt>
                <c:pt idx="2">
                  <c:v>31</c:v>
                </c:pt>
                <c:pt idx="3">
                  <c:v>25</c:v>
                </c:pt>
                <c:pt idx="4">
                  <c:v>31</c:v>
                </c:pt>
                <c:pt idx="5">
                  <c:v>26</c:v>
                </c:pt>
                <c:pt idx="6">
                  <c:v>31</c:v>
                </c:pt>
                <c:pt idx="7">
                  <c:v>34</c:v>
                </c:pt>
                <c:pt idx="8">
                  <c:v>32</c:v>
                </c:pt>
                <c:pt idx="9">
                  <c:v>25</c:v>
                </c:pt>
                <c:pt idx="10">
                  <c:v>29</c:v>
                </c:pt>
                <c:pt idx="11">
                  <c:v>29</c:v>
                </c:pt>
                <c:pt idx="12">
                  <c:v>26</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is driven by the growing influence of digital games, innovative toys and the rise of e-commerce platforms. Popular key players like Hasbro, Mattel and LEGO continue to lead, however, niche manufacturers are also gaining market share due to consumer preference for unique and educational toys. Market trends indicate a shift towards eco-friendly products, as well as interactive and tech-enabled toys. The future of the industry appears promising, with technology integration, personalized play experiences and augmented reality toys predicted to fuel market growth. Expanding merchandise range for famous cartoons and movie characters is also expected to drive future trends.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1. Innovation and Technological Advancements: Increasing technological advancements and the rapid rise of innovation form vital market-enabling environments in the global toy sector. These developments improve the play experience and the educational value of toys, enhancing their demand. The inclusion of virtual reality, augmented reality, and artificial intelligence within the toy industry is contributing significantly to market growth. Manufacturers are regularly launching smart, interactive, and educational toys equipped with advanced technologies to attract tech-savvy children and their parents.
2. Growing Middle-Class Population with Disposable Income: A significant market enabler for the global toy sector is the expanding middle-class population with increasing disposable income globally. The burgeoning purchasing power and the willingness to spend on the educational and cognitive development of children are contributing to a surge in the demand for toys. Parents' increased spending on innovative, sustainable, and skill-enhancing toys boost the overall toy market growth. The rising trend of online toy shopping due to pandemic-led disruptions also excites potential growth opportunities.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 the global toy market, one key driver is the innovative product development strategies being employed by major players in the market. This involves designing new and engaging products that cater to changing consumer preferences and tastes. Toy brands are focusing more on incorporating advanced technology and pursuing novelty in their products in order to engage consumers and stimulate market growth.
The best illustration of this driver can be found in the development of 'smart toys'. These toys are equipped with AI and IoT technology that enables interactive playtime for kids. With such innovations, the toys not only entertain but also contribute to the cognitive development of a child. For instance, 'Cognitoys Dino', an AI-based toy that interacts with kids, answers their queries, and even tells stories. Or consider 'Sphero', an app-controlled robot, providing an interactive and educational experience.
The trend toward integrating education with play is another example of innovative product development. Players like LEGO and Fisher-Price are leading in this domain by launching toys that promote learning through play. For instance, LEGO’s BOOST sets allow children to build models and code them to perform certain actions, helping boost their creativity, problem-solving, and technology skills. Similarly, Fisher-Price's 'Think &amp; Learn' series introduces toddlers and preschoolers to coding concepts. These innovative product developments are determining the growth and setting trends in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Innovative Product Development Strategies by Key Players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experiences burgeoning strains due to the significantly high initial investment and setup costs. These costs often contribute to an increase in the total manufacturing and market distribution expenses, leading to higher prices for the consumers. Small scale and new entrants into the market struggle to contend against large, established corporations, hindering overall market competition and growth. This subsequently limits the variety of affordable toys available for children globally.
The pressing challenge of high initial investment and setup costs does not only stagnate market growth but also impedes innovation in the global toy market. As companies struggle to cover their expenses, there is restricted experimentation with novel ideas and designs. Consequently, it hampers the development of a diverse range of toys that could address various learning and interactive needs of children, undermining the potential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founded in 1976 by Steve Jobs, Steve Wozniak, and Ronald Wayne. Known for designing, developing and selling consumer electronics, computer software, and online services. It is considered one of the Big Five companies in the U.S. information technology industry, alongside Microsoft, Amazon, Google, and Facebook. Its flagship products include the iPhone smartphone, the iPad tablet computer, the Mac personal computer, the iPod portable media player, the Apple Watch smartwatch, the Apple TV digital media player, the AirPods wireless earbuds and the HomePod smart speaker. Apple's software includes macOS, iOS, iPadOS, and watchOS operating systems, the iTunes media player, the Safari web browser, the iLife and iWork creativity and productivity suites, as well as professional applications like Final Cut Pro X, Logic Pro, and Xcode.</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13688</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2025-09-15T20:02:00Z</dcterms:modified>
</cp:coreProperties>
</file>